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ira Sans Extra Condensed Medium"/>
      <p:regular r:id="rId16"/>
      <p:bold r:id="rId17"/>
      <p:italic r:id="rId18"/>
      <p:boldItalic r:id="rId19"/>
    </p:embeddedFont>
    <p:embeddedFont>
      <p:font typeface="Roboto Condensed"/>
      <p:regular r:id="rId20"/>
      <p:bold r:id="rId21"/>
      <p:italic r:id="rId22"/>
      <p:boldItalic r:id="rId23"/>
    </p:embeddedFont>
    <p:embeddedFont>
      <p:font typeface="Roboto Condensed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regular.fntdata"/><Relationship Id="rId22" Type="http://schemas.openxmlformats.org/officeDocument/2006/relationships/font" Target="fonts/RobotoCondensed-italic.fntdata"/><Relationship Id="rId21" Type="http://schemas.openxmlformats.org/officeDocument/2006/relationships/font" Target="fonts/RobotoCondensed-bold.fntdata"/><Relationship Id="rId24" Type="http://schemas.openxmlformats.org/officeDocument/2006/relationships/font" Target="fonts/RobotoCondensedLight-regular.fntdata"/><Relationship Id="rId23" Type="http://schemas.openxmlformats.org/officeDocument/2006/relationships/font" Target="fonts/Roboto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Light-italic.fntdata"/><Relationship Id="rId25" Type="http://schemas.openxmlformats.org/officeDocument/2006/relationships/font" Target="fonts/RobotoCondensedLight-bold.fntdata"/><Relationship Id="rId27" Type="http://schemas.openxmlformats.org/officeDocument/2006/relationships/font" Target="fonts/RobotoCondensed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da2c7c2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da2c7c2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db1ee368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db1ee368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c5f26dbb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c5f26dbb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18232d6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018232d6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f6d6e0d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f6d6e0d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f6d6e0da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0f6d6e0da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f6d6e0da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f6d6e0da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f6d6e0da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f6d6e0d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3aaccb0a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3aaccb0a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f6d6e0da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f6d6e0da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>
                <a:solidFill>
                  <a:srgbClr val="000000"/>
                </a:solidFill>
              </a:defRPr>
            </a:lvl1pPr>
            <a:lvl2pPr lvl="1">
              <a:buNone/>
              <a:defRPr sz="1300">
                <a:solidFill>
                  <a:srgbClr val="000000"/>
                </a:solidFill>
              </a:defRPr>
            </a:lvl2pPr>
            <a:lvl3pPr lvl="2">
              <a:buNone/>
              <a:defRPr sz="1300">
                <a:solidFill>
                  <a:srgbClr val="000000"/>
                </a:solidFill>
              </a:defRPr>
            </a:lvl3pPr>
            <a:lvl4pPr lvl="3">
              <a:buNone/>
              <a:defRPr sz="1300">
                <a:solidFill>
                  <a:srgbClr val="000000"/>
                </a:solidFill>
              </a:defRPr>
            </a:lvl4pPr>
            <a:lvl5pPr lvl="4">
              <a:buNone/>
              <a:defRPr sz="1300">
                <a:solidFill>
                  <a:srgbClr val="000000"/>
                </a:solidFill>
              </a:defRPr>
            </a:lvl5pPr>
            <a:lvl6pPr lvl="5">
              <a:buNone/>
              <a:defRPr sz="1300">
                <a:solidFill>
                  <a:srgbClr val="000000"/>
                </a:solidFill>
              </a:defRPr>
            </a:lvl6pPr>
            <a:lvl7pPr lvl="6">
              <a:buNone/>
              <a:defRPr sz="1300">
                <a:solidFill>
                  <a:srgbClr val="000000"/>
                </a:solidFill>
              </a:defRPr>
            </a:lvl7pPr>
            <a:lvl8pPr lvl="7">
              <a:buNone/>
              <a:defRPr sz="1300">
                <a:solidFill>
                  <a:srgbClr val="000000"/>
                </a:solidFill>
              </a:defRPr>
            </a:lvl8pPr>
            <a:lvl9pPr lvl="8">
              <a:buNone/>
              <a:defRPr sz="13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15"/>
          <p:cNvSpPr txBox="1"/>
          <p:nvPr>
            <p:ph idx="13" type="subTitle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1" name="Google Shape;71;p15"/>
          <p:cNvSpPr txBox="1"/>
          <p:nvPr>
            <p:ph idx="15" type="subTitle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5"/>
          <p:cNvSpPr txBox="1"/>
          <p:nvPr>
            <p:ph idx="17" type="subTitle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5"/>
          <p:cNvSpPr txBox="1"/>
          <p:nvPr>
            <p:ph idx="19" type="subTitle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6" name="Google Shape;76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5"/>
          <p:cNvSpPr txBox="1"/>
          <p:nvPr>
            <p:ph idx="21" type="subTitle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dans une colonne 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 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 et description 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20"/>
          <p:cNvSpPr txBox="1"/>
          <p:nvPr>
            <p:ph idx="2" type="ctrTitle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uniquement 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2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8" name="Google Shape;108;p22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2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0" name="Google Shape;110;p22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2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6" name="Google Shape;116;p23"/>
          <p:cNvSpPr txBox="1"/>
          <p:nvPr>
            <p:ph idx="2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3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8" name="Google Shape;118;p23"/>
          <p:cNvSpPr txBox="1"/>
          <p:nvPr>
            <p:ph idx="4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5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0" name="Google Shape;120;p23"/>
          <p:cNvSpPr txBox="1"/>
          <p:nvPr>
            <p:ph idx="6"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5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5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3" name="Google Shape;133;p25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25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7" name="Google Shape;137;p25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9" name="Google Shape;139;p25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sur deux colonnes 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6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26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" name="Google Shape;147;p26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27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fr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fr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fr" sz="1000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fr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3" name="Google Shape;16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7" name="Google Shape;1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ctrTitle"/>
          </p:nvPr>
        </p:nvSpPr>
        <p:spPr>
          <a:xfrm>
            <a:off x="251249" y="1393700"/>
            <a:ext cx="8242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CC0000"/>
                </a:solidFill>
              </a:rPr>
              <a:t>	</a:t>
            </a:r>
            <a:r>
              <a:rPr lang="fr">
                <a:solidFill>
                  <a:srgbClr val="CC0000"/>
                </a:solidFill>
              </a:rPr>
              <a:t>		        Projet Powershell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CC0000"/>
                </a:solidFill>
              </a:rPr>
              <a:t>   </a:t>
            </a:r>
            <a:r>
              <a:rPr lang="fr">
                <a:solidFill>
                  <a:srgbClr val="CC0000"/>
                </a:solidFill>
              </a:rPr>
              <a:t>Déploiement de VMs Azure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83" name="Google Shape;183;p34"/>
          <p:cNvSpPr txBox="1"/>
          <p:nvPr>
            <p:ph idx="1" type="subTitle"/>
          </p:nvPr>
        </p:nvSpPr>
        <p:spPr>
          <a:xfrm>
            <a:off x="3621450" y="2960475"/>
            <a:ext cx="487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BULDO Angelo - GIRARDET Pierre  - ANLI Mouslim - BOETE Antoine</a:t>
            </a:r>
            <a:endParaRPr/>
          </a:p>
        </p:txBody>
      </p:sp>
      <p:cxnSp>
        <p:nvCxnSpPr>
          <p:cNvPr id="184" name="Google Shape;184;p34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ctrTitle"/>
          </p:nvPr>
        </p:nvSpPr>
        <p:spPr>
          <a:xfrm>
            <a:off x="1434000" y="1923300"/>
            <a:ext cx="6276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800">
                <a:solidFill>
                  <a:srgbClr val="CC0000"/>
                </a:solidFill>
              </a:rPr>
              <a:t>Merci de votre écoute</a:t>
            </a:r>
            <a:endParaRPr sz="4800">
              <a:solidFill>
                <a:srgbClr val="CC0000"/>
              </a:solidFill>
            </a:endParaRPr>
          </a:p>
        </p:txBody>
      </p:sp>
      <p:sp>
        <p:nvSpPr>
          <p:cNvPr id="262" name="Google Shape;26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1" name="Google Shape;191;p35"/>
          <p:cNvSpPr txBox="1"/>
          <p:nvPr>
            <p:ph idx="4" type="ctrTitle"/>
          </p:nvPr>
        </p:nvSpPr>
        <p:spPr>
          <a:xfrm>
            <a:off x="2588100" y="393750"/>
            <a:ext cx="3967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I - Contexte et objectifs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816150" y="1072875"/>
            <a:ext cx="7511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>
                <a:solidFill>
                  <a:schemeClr val="dk1"/>
                </a:solidFill>
              </a:rPr>
              <a:t>(Lancement du script)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Déploiement de VMs Azure en Powershell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Code permettant </a:t>
            </a:r>
            <a:r>
              <a:rPr lang="fr" sz="1800"/>
              <a:t>d'ajouter</a:t>
            </a:r>
            <a:r>
              <a:rPr lang="fr" sz="1800"/>
              <a:t> les rôles AD et DNS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Gestion des utilisateurs AD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Simplifier et automatiser le processus de déploiement pour gagner du temps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Travailler en équipe sur un projet</a:t>
            </a:r>
            <a:endParaRPr sz="18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750" y="3817150"/>
            <a:ext cx="1125200" cy="7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134" y="1072875"/>
            <a:ext cx="1975250" cy="11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ctrTitle"/>
          </p:nvPr>
        </p:nvSpPr>
        <p:spPr>
          <a:xfrm>
            <a:off x="1964851" y="243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II - Répartition des tâches du projet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00" name="Google Shape;20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0500" y="3866550"/>
            <a:ext cx="1277649" cy="8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/>
          <p:nvPr/>
        </p:nvSpPr>
        <p:spPr>
          <a:xfrm>
            <a:off x="519113" y="1380175"/>
            <a:ext cx="1408800" cy="6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de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VMs</a:t>
            </a:r>
            <a:endParaRPr/>
          </a:p>
        </p:txBody>
      </p:sp>
      <p:sp>
        <p:nvSpPr>
          <p:cNvPr id="203" name="Google Shape;203;p36"/>
          <p:cNvSpPr/>
          <p:nvPr/>
        </p:nvSpPr>
        <p:spPr>
          <a:xfrm>
            <a:off x="519113" y="2303825"/>
            <a:ext cx="1408800" cy="6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de prod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 VMs</a:t>
            </a:r>
            <a:endParaRPr/>
          </a:p>
        </p:txBody>
      </p:sp>
      <p:sp>
        <p:nvSpPr>
          <p:cNvPr id="204" name="Google Shape;204;p36"/>
          <p:cNvSpPr/>
          <p:nvPr/>
        </p:nvSpPr>
        <p:spPr>
          <a:xfrm>
            <a:off x="519113" y="3227475"/>
            <a:ext cx="1408800" cy="6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de </a:t>
            </a:r>
            <a:r>
              <a:rPr lang="fr"/>
              <a:t>prod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ADDS</a:t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519113" y="4151125"/>
            <a:ext cx="1408800" cy="67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Code de prod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Gestion users</a:t>
            </a:r>
            <a:endParaRPr/>
          </a:p>
        </p:txBody>
      </p:sp>
      <p:cxnSp>
        <p:nvCxnSpPr>
          <p:cNvPr id="206" name="Google Shape;206;p36"/>
          <p:cNvCxnSpPr>
            <a:stCxn id="202" idx="2"/>
            <a:endCxn id="203" idx="0"/>
          </p:cNvCxnSpPr>
          <p:nvPr/>
        </p:nvCxnSpPr>
        <p:spPr>
          <a:xfrm>
            <a:off x="1223513" y="2059975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6"/>
          <p:cNvCxnSpPr/>
          <p:nvPr/>
        </p:nvCxnSpPr>
        <p:spPr>
          <a:xfrm>
            <a:off x="1223513" y="2983600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36"/>
          <p:cNvCxnSpPr/>
          <p:nvPr/>
        </p:nvCxnSpPr>
        <p:spPr>
          <a:xfrm>
            <a:off x="1223513" y="3907275"/>
            <a:ext cx="0" cy="2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36"/>
          <p:cNvSpPr txBox="1"/>
          <p:nvPr/>
        </p:nvSpPr>
        <p:spPr>
          <a:xfrm>
            <a:off x="2581288" y="1412275"/>
            <a:ext cx="5250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Angelo : Création des VMs sans fichier de config + support présentation + aide Pierre sur le code de prod principal</a:t>
            </a:r>
            <a:endParaRPr/>
          </a:p>
        </p:txBody>
      </p:sp>
      <p:sp>
        <p:nvSpPr>
          <p:cNvPr id="210" name="Google Shape;210;p36"/>
          <p:cNvSpPr txBox="1"/>
          <p:nvPr/>
        </p:nvSpPr>
        <p:spPr>
          <a:xfrm>
            <a:off x="2581288" y="2335925"/>
            <a:ext cx="496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Pierre (chef de projet) </a:t>
            </a:r>
            <a:r>
              <a:rPr lang="fr"/>
              <a:t>: Création des VMs avec fichier de config + conditions pour tester les élément existants</a:t>
            </a:r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2581288" y="337892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Antoine</a:t>
            </a:r>
            <a:r>
              <a:rPr lang="fr"/>
              <a:t> : Implémentation du rôle ADDS / DNS</a:t>
            </a:r>
            <a:endParaRPr/>
          </a:p>
        </p:txBody>
      </p:sp>
      <p:sp>
        <p:nvSpPr>
          <p:cNvPr id="212" name="Google Shape;212;p36"/>
          <p:cNvSpPr txBox="1"/>
          <p:nvPr/>
        </p:nvSpPr>
        <p:spPr>
          <a:xfrm>
            <a:off x="2581288" y="4331675"/>
            <a:ext cx="4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Mouslim</a:t>
            </a:r>
            <a:r>
              <a:rPr lang="fr"/>
              <a:t> : Gestion des users et groupes depuis csv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31312" y="1574226"/>
            <a:ext cx="665351" cy="7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916" y="2683638"/>
            <a:ext cx="1354138" cy="7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ctrTitle"/>
          </p:nvPr>
        </p:nvSpPr>
        <p:spPr>
          <a:xfrm>
            <a:off x="1964851" y="243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III - Code de test</a:t>
            </a:r>
            <a:endParaRPr sz="282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Création de VMs Azure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20" name="Google Shape;22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1" name="Google Shape;221;p37"/>
          <p:cNvSpPr txBox="1"/>
          <p:nvPr/>
        </p:nvSpPr>
        <p:spPr>
          <a:xfrm>
            <a:off x="3558000" y="2248500"/>
            <a:ext cx="202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ANALYSE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ctrTitle"/>
          </p:nvPr>
        </p:nvSpPr>
        <p:spPr>
          <a:xfrm>
            <a:off x="1964851" y="243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IV - Script de production</a:t>
            </a:r>
            <a:endParaRPr sz="282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Création de VMs Azure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3558000" y="2248500"/>
            <a:ext cx="202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ANALYSE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ctrTitle"/>
          </p:nvPr>
        </p:nvSpPr>
        <p:spPr>
          <a:xfrm>
            <a:off x="1964851" y="243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V - Scripts complémentaires</a:t>
            </a:r>
            <a:endParaRPr sz="282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34" name="Google Shape;23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3558000" y="2248500"/>
            <a:ext cx="202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ANALYSE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ctrTitle"/>
          </p:nvPr>
        </p:nvSpPr>
        <p:spPr>
          <a:xfrm>
            <a:off x="1964851" y="2432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VI - Problèmes rencontrés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2" name="Google Shape;242;p40"/>
          <p:cNvSpPr txBox="1"/>
          <p:nvPr/>
        </p:nvSpPr>
        <p:spPr>
          <a:xfrm>
            <a:off x="827250" y="1099425"/>
            <a:ext cx="7511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VM B1s trop faible au niveau de la RAM pour effectuer les tests sur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l’ajout des rôles → passage en B1Ms ou B</a:t>
            </a:r>
            <a:r>
              <a:rPr lang="fr" sz="1800"/>
              <a:t>2s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Erreurs connues → -erroraction 'silentlycontinue'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Invoke-AzVMRunCommand → spécification des paramètres différente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Peu de connaissances sur les commandes Powershell en lien avec Azure → documentation</a:t>
            </a:r>
            <a:endParaRPr sz="1800"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075" y="3828244"/>
            <a:ext cx="3045101" cy="11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2713800" y="2248500"/>
            <a:ext cx="371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/>
              <a:t>DÉMONSTRATION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5" name="Google Shape;255;p42"/>
          <p:cNvSpPr txBox="1"/>
          <p:nvPr>
            <p:ph idx="4" type="ctrTitle"/>
          </p:nvPr>
        </p:nvSpPr>
        <p:spPr>
          <a:xfrm>
            <a:off x="2588100" y="393750"/>
            <a:ext cx="3967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820">
                <a:solidFill>
                  <a:srgbClr val="CC0000"/>
                </a:solidFill>
              </a:rPr>
              <a:t>VII - Conclusion</a:t>
            </a:r>
            <a:endParaRPr sz="2820">
              <a:solidFill>
                <a:srgbClr val="CC0000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816150" y="1072875"/>
            <a:ext cx="7511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Les objectifs sembles atteints dans l’ensemble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 travail en équipe a bien fonctionné et a permis d’avancer correctement (réunions Discord)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Les scripts peuvent toujours être peaufinés pour installer d’autres rôles ou services ou encore au niveau de la sécurité (RDP)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Les scripts peuvent être très intéressants pour des déploiements dans le </a:t>
            </a:r>
            <a:r>
              <a:rPr lang="fr" sz="1800"/>
              <a:t>milieu</a:t>
            </a:r>
            <a:r>
              <a:rPr lang="fr" sz="1800"/>
              <a:t> </a:t>
            </a:r>
            <a:r>
              <a:rPr lang="fr" sz="1800"/>
              <a:t>professionnel pour gagner du temps et automatiser les tâches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